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63" r:id="rId5"/>
    <p:sldId id="262" r:id="rId6"/>
    <p:sldId id="259" r:id="rId7"/>
    <p:sldId id="266" r:id="rId8"/>
    <p:sldId id="267" r:id="rId9"/>
    <p:sldId id="264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9.png"/><Relationship Id="rId7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zarechniypenza.bezformata.com/" TargetMode="External"/><Relationship Id="rId13" Type="http://schemas.openxmlformats.org/officeDocument/2006/relationships/hyperlink" Target="https://www.vesti.ru/" TargetMode="External"/><Relationship Id="rId3" Type="http://schemas.openxmlformats.org/officeDocument/2006/relationships/image" Target="../media/image9.png"/><Relationship Id="rId7" Type="http://schemas.openxmlformats.org/officeDocument/2006/relationships/hyperlink" Target="https://rovesnik58.ru/" TargetMode="External"/><Relationship Id="rId12" Type="http://schemas.openxmlformats.org/officeDocument/2006/relationships/hyperlink" Target="https://gorodz.info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hyperlink" Target="http://za-kultu.ru/institutions/mau-mdts-rovesnik/novosti/" TargetMode="External"/><Relationship Id="rId5" Type="http://schemas.openxmlformats.org/officeDocument/2006/relationships/hyperlink" Target="https://vk.com/ro_vesnik" TargetMode="External"/><Relationship Id="rId10" Type="http://schemas.openxmlformats.org/officeDocument/2006/relationships/hyperlink" Target="https://gorodz.info/news/" TargetMode="External"/><Relationship Id="rId4" Type="http://schemas.openxmlformats.org/officeDocument/2006/relationships/hyperlink" Target="https://vk.com/volunteerzarechny" TargetMode="External"/><Relationship Id="rId9" Type="http://schemas.openxmlformats.org/officeDocument/2006/relationships/hyperlink" Target="http://www.zarechny.zato.ru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579428673_46-8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785926"/>
            <a:ext cx="9144000" cy="1357322"/>
          </a:xfr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31C057C-0EA4-4DB1-AC58-AA1519AC39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428604"/>
            <a:ext cx="950675" cy="950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642918"/>
            <a:ext cx="1357322" cy="1017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285984" y="2285992"/>
            <a:ext cx="5214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Волонтерский штаб «Ровесник»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00034" y="285728"/>
            <a:ext cx="2071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F79646">
                    <a:lumMod val="75000"/>
                  </a:srgbClr>
                </a:solidFill>
              </a:rPr>
              <a:t>#МЫВМЕСТЕ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7" name="Picture 2" descr="G:\ОРУДЖЕВА\КИНО\Конкурсы\2020\Гражданская инициатива\n5fh3AFexZ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8" y="2928934"/>
            <a:ext cx="6452400" cy="3604270"/>
          </a:xfrm>
          <a:prstGeom prst="rect">
            <a:avLst/>
          </a:prstGeom>
          <a:noFill/>
        </p:spPr>
      </p:pic>
      <p:sp>
        <p:nvSpPr>
          <p:cNvPr id="8" name="Равнобедренный треугольник 7"/>
          <p:cNvSpPr/>
          <p:nvPr/>
        </p:nvSpPr>
        <p:spPr>
          <a:xfrm>
            <a:off x="7072298" y="5357802"/>
            <a:ext cx="2071702" cy="1500198"/>
          </a:xfrm>
          <a:prstGeom prst="triangle">
            <a:avLst>
              <a:gd name="adj" fmla="val 98212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0" y="5357802"/>
            <a:ext cx="2071702" cy="1500198"/>
          </a:xfrm>
          <a:prstGeom prst="triangle">
            <a:avLst>
              <a:gd name="adj" fmla="val 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285984" y="642918"/>
            <a:ext cx="68580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Конкурс </a:t>
            </a:r>
            <a:r>
              <a:rPr lang="ru-RU" sz="1400" b="1" dirty="0" smtClean="0"/>
              <a:t>лучших муниципальных практик и инициатив </a:t>
            </a:r>
            <a:br>
              <a:rPr lang="ru-RU" sz="1400" b="1" dirty="0" smtClean="0"/>
            </a:br>
            <a:r>
              <a:rPr lang="ru-RU" sz="1400" b="1" dirty="0" smtClean="0"/>
              <a:t>социально-экономического развития в муниципальных образованиях </a:t>
            </a:r>
            <a:br>
              <a:rPr lang="ru-RU" sz="1400" b="1" dirty="0" smtClean="0"/>
            </a:br>
            <a:r>
              <a:rPr lang="ru-RU" sz="1400" b="1" dirty="0" smtClean="0"/>
              <a:t>на территориях присутствия Госкорпорации «Росатом» в 2021 году</a:t>
            </a:r>
            <a:endParaRPr lang="ru-RU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3" descr="1579428744_57-1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14686"/>
            <a:ext cx="9144000" cy="2214578"/>
          </a:xfrm>
          <a:prstGeom prst="rect">
            <a:avLst/>
          </a:prstGeom>
        </p:spPr>
      </p:pic>
      <p:pic>
        <p:nvPicPr>
          <p:cNvPr id="5" name="Содержимое 3" descr="1579428744_57-1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2984"/>
            <a:ext cx="9144000" cy="1357322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14290"/>
            <a:ext cx="109503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428860" y="428604"/>
            <a:ext cx="51435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#</a:t>
            </a:r>
            <a:r>
              <a:rPr lang="ru-RU" sz="2800" b="1" smtClean="0">
                <a:solidFill>
                  <a:schemeClr val="accent6">
                    <a:lumMod val="75000"/>
                  </a:schemeClr>
                </a:solidFill>
              </a:rPr>
              <a:t>МЫВМЕСТЕ </a:t>
            </a:r>
            <a:endParaRPr lang="ru-RU" sz="2800" b="1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8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Лидеры практики</a:t>
            </a:r>
            <a:endParaRPr lang="ru-RU" sz="2800" dirty="0"/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0" y="1142984"/>
            <a:ext cx="1214414" cy="1357322"/>
          </a:xfrm>
          <a:prstGeom prst="triangle">
            <a:avLst>
              <a:gd name="adj" fmla="val 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араллелограмм 17"/>
          <p:cNvSpPr/>
          <p:nvPr/>
        </p:nvSpPr>
        <p:spPr>
          <a:xfrm>
            <a:off x="7715272" y="1142984"/>
            <a:ext cx="1428728" cy="1285884"/>
          </a:xfrm>
          <a:prstGeom prst="parallelogram">
            <a:avLst>
              <a:gd name="adj" fmla="val 26779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7643834" y="1071546"/>
            <a:ext cx="1214414" cy="1357322"/>
          </a:xfrm>
          <a:prstGeom prst="triangle">
            <a:avLst>
              <a:gd name="adj" fmla="val 5792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араллелограмм 10"/>
          <p:cNvSpPr/>
          <p:nvPr/>
        </p:nvSpPr>
        <p:spPr>
          <a:xfrm>
            <a:off x="0" y="3214686"/>
            <a:ext cx="2214578" cy="3643314"/>
          </a:xfrm>
          <a:prstGeom prst="parallelogram">
            <a:avLst>
              <a:gd name="adj" fmla="val 50546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24" name="Содержимое 23" descr="Трифонов А.Б.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000628" y="1285860"/>
            <a:ext cx="3394472" cy="4525963"/>
          </a:xfrm>
        </p:spPr>
      </p:pic>
      <p:pic>
        <p:nvPicPr>
          <p:cNvPr id="23" name="Содержимое 22" descr="Мурашкина И.С..jpg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642910" y="1357298"/>
            <a:ext cx="3373519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Содержимое 3" descr="1579428673_46-8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0"/>
            <a:ext cx="7072330" cy="928694"/>
          </a:xfrm>
          <a:prstGeom prst="rect">
            <a:avLst/>
          </a:prstGeom>
        </p:spPr>
      </p:pic>
      <p:sp>
        <p:nvSpPr>
          <p:cNvPr id="24" name="Параллелограмм 23"/>
          <p:cNvSpPr/>
          <p:nvPr/>
        </p:nvSpPr>
        <p:spPr>
          <a:xfrm>
            <a:off x="6572264" y="0"/>
            <a:ext cx="2571736" cy="6858000"/>
          </a:xfrm>
          <a:prstGeom prst="parallelogram">
            <a:avLst>
              <a:gd name="adj" fmla="val 28420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Содержимое 3" descr="1579428673_46-8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857364"/>
            <a:ext cx="9429720" cy="714380"/>
          </a:xfr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28604"/>
            <a:ext cx="1252913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1643042" y="2571744"/>
            <a:ext cx="4867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85720" y="0"/>
            <a:ext cx="1857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F79646">
                    <a:lumMod val="75000"/>
                  </a:srgbClr>
                </a:solidFill>
              </a:rPr>
              <a:t>#МЫВМЕСТЕ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1714489"/>
            <a:ext cx="592935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 </a:t>
            </a:r>
            <a:r>
              <a:rPr lang="ru-RU" sz="1000" dirty="0" smtClean="0"/>
              <a:t>. </a:t>
            </a:r>
            <a:endParaRPr lang="ru-RU" sz="1000" dirty="0" smtClean="0"/>
          </a:p>
          <a:p>
            <a:r>
              <a:rPr lang="ru-RU" sz="1000" b="1" dirty="0" smtClean="0"/>
              <a:t>.</a:t>
            </a:r>
            <a:r>
              <a:rPr lang="ru-RU" sz="1000" dirty="0" smtClean="0"/>
              <a:t> </a:t>
            </a:r>
            <a:r>
              <a:rPr lang="ru-RU" sz="1400" b="1" dirty="0" smtClean="0"/>
              <a:t>создание штаба для организации взаимопомощи   и противодействия новой коронавирусной инфекции.</a:t>
            </a:r>
          </a:p>
          <a:p>
            <a:endParaRPr lang="ru-RU" sz="1000" dirty="0" smtClean="0"/>
          </a:p>
          <a:p>
            <a:endParaRPr lang="ru-RU" sz="1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14546" y="1214422"/>
            <a:ext cx="27146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ЦЕЛЬ ПРОЕКТА 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00298" y="2786058"/>
            <a:ext cx="24288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ЗАДАЧИ ПРОЕКТА: </a:t>
            </a:r>
            <a:endParaRPr lang="ru-RU" dirty="0"/>
          </a:p>
        </p:txBody>
      </p:sp>
      <p:pic>
        <p:nvPicPr>
          <p:cNvPr id="12" name="Содержимое 3" descr="1579428744_57-1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0" y="3286124"/>
            <a:ext cx="9144000" cy="328614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85720" y="3429000"/>
            <a:ext cx="592935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600" dirty="0" smtClean="0"/>
              <a:t>Обучение волонтёров штаба и создание безопасных условий для их добровольческой деятельности;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600" dirty="0" smtClean="0"/>
              <a:t>оказание помощи незащищённым слоям населения в доставке необходимых продуктов, лекарств и проч.;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600" dirty="0" smtClean="0"/>
              <a:t>участие в организации профилактической работы среди горожан;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600" dirty="0" smtClean="0"/>
              <a:t>межведомственная координация и объединение усилий государственных служб и инициатив городского сообщества</a:t>
            </a:r>
            <a:endParaRPr lang="ru-RU" sz="1600" dirty="0"/>
          </a:p>
        </p:txBody>
      </p:sp>
      <p:pic>
        <p:nvPicPr>
          <p:cNvPr id="3074" name="Picture 2" descr="G:\ОРУДЖЕВА\Фото\МЫвместе\0B3_lkAA5i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3286124"/>
            <a:ext cx="2643174" cy="331805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25" name="Picture 2" descr="G:\ОРУДЖЕВА\КИНО\Конкурсы\2020\Гражданская инициатива\5wWMZdOwL6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8" y="1357298"/>
            <a:ext cx="2487502" cy="1800563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2500298" y="214291"/>
            <a:ext cx="6643702" cy="86177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Волонтерский штаб «Ровесник»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043758" cy="65403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#МЫВМЕСТЕ  ОБЪЕДИНИЛИ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cs typeface="Aharoni" pitchFamily="2" charset="-79"/>
            </a:endParaRPr>
          </a:p>
        </p:txBody>
      </p:sp>
      <p:pic>
        <p:nvPicPr>
          <p:cNvPr id="4" name="Содержимое 3" descr="1579428744_57-1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71546"/>
            <a:ext cx="9144000" cy="4143404"/>
          </a:xfrm>
        </p:spPr>
      </p:pic>
      <p:pic>
        <p:nvPicPr>
          <p:cNvPr id="5" name="Содержимое 4" descr="ЛОГОТИП РОВЕСНИ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3108" y="5286388"/>
            <a:ext cx="1396911" cy="1334081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85729"/>
            <a:ext cx="95250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28596" y="1285860"/>
            <a:ext cx="5140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Партнёры проекта:</a:t>
            </a:r>
            <a:endParaRPr lang="ru-RU" dirty="0"/>
          </a:p>
        </p:txBody>
      </p:sp>
      <p:pic>
        <p:nvPicPr>
          <p:cNvPr id="10" name="Picture 9" descr="https://storage.yandexcloud.net/dobro-static/prod/images/f9ce8663-f829-f09e-9eb7-7f38b0574b9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3" y="5357826"/>
            <a:ext cx="1810555" cy="1500174"/>
          </a:xfrm>
          <a:prstGeom prst="rect">
            <a:avLst/>
          </a:prstGeom>
          <a:noFill/>
        </p:spPr>
      </p:pic>
      <p:pic>
        <p:nvPicPr>
          <p:cNvPr id="11" name="Picture 2" descr="G:\ОРУДЖЕВА\Фото\МЫвместе\pyU7K26Gp3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4000504"/>
            <a:ext cx="4064029" cy="2286016"/>
          </a:xfrm>
          <a:prstGeom prst="rect">
            <a:avLst/>
          </a:prstGeom>
          <a:noFill/>
        </p:spPr>
      </p:pic>
      <p:pic>
        <p:nvPicPr>
          <p:cNvPr id="12" name="Содержимое 14" descr="d_EmSVjpaCA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7752" y="1000108"/>
            <a:ext cx="4110038" cy="271894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57158" y="1643050"/>
            <a:ext cx="442915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1200" dirty="0" smtClean="0"/>
              <a:t>Некоммерческое партнерство «Информационный Альянс АТОМНЫЕ ГОРОДА»</a:t>
            </a:r>
          </a:p>
          <a:p>
            <a:pPr>
              <a:buFont typeface="Wingdings" pitchFamily="2" charset="2"/>
              <a:buChar char="§"/>
            </a:pPr>
            <a:r>
              <a:rPr lang="ru-RU" sz="1200" dirty="0" smtClean="0"/>
              <a:t>Муниципальное автономное учреждение «Управление общественных связей» г. Заречный Пензенской области</a:t>
            </a:r>
          </a:p>
          <a:p>
            <a:pPr>
              <a:buFont typeface="Wingdings" pitchFamily="2" charset="2"/>
              <a:buChar char="§"/>
            </a:pPr>
            <a:r>
              <a:rPr lang="ru-RU" sz="1200" dirty="0" smtClean="0"/>
              <a:t>Фонд поддержки городских инициатив</a:t>
            </a:r>
          </a:p>
          <a:p>
            <a:pPr>
              <a:buFont typeface="Wingdings" pitchFamily="2" charset="2"/>
              <a:buChar char="§"/>
            </a:pPr>
            <a:r>
              <a:rPr lang="ru-RU" sz="1200" dirty="0" smtClean="0"/>
              <a:t>МП «Комбинат школьного питания»  г. Заречный Пензенской области </a:t>
            </a:r>
          </a:p>
          <a:p>
            <a:pPr>
              <a:buFont typeface="Wingdings" pitchFamily="2" charset="2"/>
              <a:buChar char="§"/>
            </a:pPr>
            <a:r>
              <a:rPr lang="ru-RU" sz="1200" dirty="0" smtClean="0"/>
              <a:t>ФГБУЗ «Медико-санитарной части № 59» ФМБА России</a:t>
            </a:r>
          </a:p>
          <a:p>
            <a:pPr>
              <a:buFont typeface="Wingdings" pitchFamily="2" charset="2"/>
              <a:buChar char="§"/>
            </a:pPr>
            <a:r>
              <a:rPr lang="ru-RU" sz="1200" dirty="0" smtClean="0"/>
              <a:t>Собрание представителей г. Заречный Пензенской области</a:t>
            </a:r>
          </a:p>
          <a:p>
            <a:pPr>
              <a:buFont typeface="Wingdings" pitchFamily="2" charset="2"/>
              <a:buChar char="§"/>
            </a:pPr>
            <a:r>
              <a:rPr lang="ru-RU" sz="1200" dirty="0" smtClean="0"/>
              <a:t>Департамент социального развития ЗАТО г. Заречный</a:t>
            </a:r>
          </a:p>
          <a:p>
            <a:pPr>
              <a:buFont typeface="Wingdings" pitchFamily="2" charset="2"/>
              <a:buChar char="§"/>
            </a:pPr>
            <a:r>
              <a:rPr lang="ru-RU" sz="1200" dirty="0" smtClean="0"/>
              <a:t>Департамент образования ЗАТО г. Заречный Пензенской области</a:t>
            </a:r>
          </a:p>
          <a:p>
            <a:pPr>
              <a:buFont typeface="Wingdings" pitchFamily="2" charset="2"/>
              <a:buChar char="§"/>
            </a:pPr>
            <a:r>
              <a:rPr lang="ru-RU" sz="1200" dirty="0" smtClean="0"/>
              <a:t>МУ "Управление городского развития и проектной деятельности"</a:t>
            </a:r>
          </a:p>
          <a:p>
            <a:r>
              <a:rPr lang="ru-RU" sz="1200" dirty="0" smtClean="0"/>
              <a:t>Городские </a:t>
            </a:r>
            <a:r>
              <a:rPr lang="ru-RU" sz="1200" dirty="0" smtClean="0"/>
              <a:t>СМИ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043758" cy="65403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#МЫВМЕСТЕ  ПРОВЕЛИ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cs typeface="Aharoni" pitchFamily="2" charset="-79"/>
            </a:endParaRPr>
          </a:p>
        </p:txBody>
      </p:sp>
      <p:pic>
        <p:nvPicPr>
          <p:cNvPr id="4" name="Содержимое 3" descr="1579428744_57-1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14422"/>
            <a:ext cx="9144000" cy="5072098"/>
          </a:xfrm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85729"/>
            <a:ext cx="95250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786050" y="1285861"/>
            <a:ext cx="34290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Информационно-профилактические акции 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«Внимание: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вьезд-выезд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!»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"Надень маску!" 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Благотворительные акции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«Тележка добра»</a:t>
            </a:r>
            <a:r>
              <a:rPr lang="ru-RU" dirty="0" smtClean="0"/>
              <a:t> #</a:t>
            </a:r>
            <a:r>
              <a:rPr lang="ru-RU" dirty="0" err="1" smtClean="0"/>
              <a:t>ЗаречныйГоворитСпасибо</a:t>
            </a:r>
            <a:r>
              <a:rPr lang="ru-RU" dirty="0" smtClean="0"/>
              <a:t> </a:t>
            </a: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Добровольческие акции: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«Окна улыбаются»</a:t>
            </a:r>
          </a:p>
          <a:p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1" name="Picture 3" descr="G:\ОРУДЖЕВА\КИНО\Конкурсы\2020\Гражданская инициатива\image4265635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214422"/>
            <a:ext cx="2496271" cy="2928958"/>
          </a:xfrm>
          <a:prstGeom prst="rect">
            <a:avLst/>
          </a:prstGeom>
          <a:noFill/>
        </p:spPr>
      </p:pic>
      <p:pic>
        <p:nvPicPr>
          <p:cNvPr id="2053" name="Picture 5" descr="G:\ОРУДЖЕВА\КИНО\Конкурсы\2020\Гражданская инициатива\DSC_916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4643446"/>
            <a:ext cx="2858491" cy="1908638"/>
          </a:xfrm>
          <a:prstGeom prst="rect">
            <a:avLst/>
          </a:prstGeom>
          <a:noFill/>
        </p:spPr>
      </p:pic>
      <p:pic>
        <p:nvPicPr>
          <p:cNvPr id="2055" name="Picture 7" descr="G:\ОРУДЖЕВА\КИНО\Конкурсы\2020\Гражданская инициатива\QJm5-yrWJ9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26" y="1285860"/>
            <a:ext cx="2209792" cy="2997380"/>
          </a:xfrm>
          <a:prstGeom prst="rect">
            <a:avLst/>
          </a:prstGeom>
          <a:noFill/>
        </p:spPr>
      </p:pic>
      <p:pic>
        <p:nvPicPr>
          <p:cNvPr id="2057" name="Picture 9" descr="G:\ОРУДЖЕВА\Фото\МЫвместе\DcxWZEiyqY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4714884"/>
            <a:ext cx="2524143" cy="1893107"/>
          </a:xfrm>
          <a:prstGeom prst="rect">
            <a:avLst/>
          </a:prstGeom>
          <a:noFill/>
        </p:spPr>
      </p:pic>
      <p:pic>
        <p:nvPicPr>
          <p:cNvPr id="2058" name="Picture 10" descr="G:\ОРУДЖЕВА\Фото\МЫвместе\o_GDS-ho2tI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71802" y="4786322"/>
            <a:ext cx="2910951" cy="1781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043758" cy="65403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#МЫВМЕСТЕ  ИНФОРМИРОВАЛИ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cs typeface="Aharoni" pitchFamily="2" charset="-79"/>
            </a:endParaRPr>
          </a:p>
        </p:txBody>
      </p:sp>
      <p:pic>
        <p:nvPicPr>
          <p:cNvPr id="4" name="Содержимое 3" descr="1579428744_57-1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71546"/>
            <a:ext cx="9144000" cy="785818"/>
          </a:xfrm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85729"/>
            <a:ext cx="95250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00034" y="1285860"/>
            <a:ext cx="814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Информационная открытость проекта</a:t>
            </a:r>
            <a:endParaRPr lang="ru-RU" b="1" dirty="0"/>
          </a:p>
        </p:txBody>
      </p:sp>
      <p:pic>
        <p:nvPicPr>
          <p:cNvPr id="10" name="Содержимое 3" descr="1579428744_57-1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43512"/>
            <a:ext cx="9144000" cy="64294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14282" y="1857364"/>
            <a:ext cx="55527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Montserrat" panose="00000500000000000000" pitchFamily="2" charset="-52"/>
              </a:rPr>
              <a:t>упоминаний в СМИ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Montserrat" panose="00000500000000000000" pitchFamily="2" charset="-52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86050" y="2285992"/>
            <a:ext cx="63579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Montserrat" panose="00000500000000000000" pitchFamily="2" charset="-52"/>
              </a:rPr>
              <a:t>Наличие </a:t>
            </a:r>
            <a:r>
              <a:rPr lang="ru-RU" sz="1600" b="1" dirty="0" err="1" smtClean="0">
                <a:solidFill>
                  <a:schemeClr val="accent6">
                    <a:lumMod val="75000"/>
                  </a:schemeClr>
                </a:solidFill>
                <a:latin typeface="Montserrat" panose="00000500000000000000" pitchFamily="2" charset="-52"/>
              </a:rPr>
              <a:t>видеоконтента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Montserrat" panose="00000500000000000000" pitchFamily="2" charset="-52"/>
              </a:rPr>
              <a:t>: </a:t>
            </a:r>
            <a:endParaRPr lang="ru-RU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28992" y="5143512"/>
            <a:ext cx="46434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Информационные партнёры</a:t>
            </a:r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2714621"/>
            <a:ext cx="8929718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Montserrat" panose="00000500000000000000" pitchFamily="2" charset="-52"/>
              </a:rPr>
              <a:t>Регулярные публикации в социальных сетях:</a:t>
            </a:r>
          </a:p>
          <a:p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Montserrat" panose="00000500000000000000" pitchFamily="2" charset="-52"/>
              </a:rPr>
              <a:t>Городской волонтерский центр г. Заречный Пензенской области   </a:t>
            </a:r>
            <a:r>
              <a:rPr lang="en-US" sz="1200" b="1" dirty="0" smtClean="0">
                <a:hlinkClick r:id="rId4"/>
              </a:rPr>
              <a:t>https://vk.com/volunteerzarechny</a:t>
            </a:r>
            <a:endParaRPr lang="ru-RU" sz="1200" b="1" dirty="0" smtClean="0"/>
          </a:p>
          <a:p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МАУ «МОЛОДЁЖНО-ДОСУГОВЫЙ ЦЕНТР «РОВЕСНИК»  г. Заречный Пензенской области </a:t>
            </a:r>
            <a:r>
              <a:rPr lang="en-US" sz="1200" b="1" dirty="0" smtClean="0">
                <a:solidFill>
                  <a:schemeClr val="accent6">
                    <a:lumMod val="50000"/>
                  </a:schemeClr>
                </a:solidFill>
                <a:hlinkClick r:id="rId5"/>
              </a:rPr>
              <a:t>https://vk.com/ro_vesnik</a:t>
            </a:r>
            <a:endParaRPr lang="ru-RU" sz="1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200" dirty="0" smtClean="0">
              <a:solidFill>
                <a:schemeClr val="bg1"/>
              </a:solidFill>
            </a:endParaRPr>
          </a:p>
          <a:p>
            <a:endParaRPr lang="ru-RU" sz="1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b="1" dirty="0">
              <a:solidFill>
                <a:schemeClr val="accent6">
                  <a:lumMod val="75000"/>
                </a:schemeClr>
              </a:solidFill>
              <a:latin typeface="Montserrat" panose="00000500000000000000" pitchFamily="2" charset="-52"/>
            </a:endParaRPr>
          </a:p>
        </p:txBody>
      </p:sp>
      <p:pic>
        <p:nvPicPr>
          <p:cNvPr id="15" name="Picture 4" descr="G:\ОРУДЖЕВА\Проекты\Стимул жизни\cZVIDXeliR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787" y="5833425"/>
            <a:ext cx="714380" cy="71438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214282" y="3429000"/>
            <a:ext cx="85725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Montserrat" panose="00000500000000000000" pitchFamily="2" charset="-52"/>
              </a:rPr>
              <a:t>Отражение деятельности на сайтах:</a:t>
            </a:r>
          </a:p>
          <a:p>
            <a:pPr lvl="0"/>
            <a:r>
              <a:rPr lang="ru-RU" sz="1600" u="sng" dirty="0" smtClean="0">
                <a:hlinkClick r:id="rId7"/>
              </a:rPr>
              <a:t>https://rovesnik58.ru/</a:t>
            </a:r>
            <a:r>
              <a:rPr lang="ru-RU" sz="1600" u="sng" dirty="0" smtClean="0"/>
              <a:t>                                                                      </a:t>
            </a:r>
            <a:r>
              <a:rPr lang="ru-RU" sz="1600" dirty="0" smtClean="0">
                <a:hlinkClick r:id="rId8"/>
              </a:rPr>
              <a:t>https://zarechniypenza.bezformata.com/</a:t>
            </a:r>
            <a:endParaRPr lang="ru-RU" sz="1600" dirty="0" smtClean="0"/>
          </a:p>
          <a:p>
            <a:pPr lvl="0"/>
            <a:r>
              <a:rPr lang="ru-RU" sz="1600" dirty="0" smtClean="0">
                <a:hlinkClick r:id="rId9"/>
              </a:rPr>
              <a:t>http://www.zarechny.zato.ru</a:t>
            </a:r>
            <a:endParaRPr lang="ru-RU" sz="1600" dirty="0" smtClean="0"/>
          </a:p>
          <a:p>
            <a:pPr lvl="0" algn="ctr"/>
            <a:r>
              <a:rPr lang="ru-RU" sz="1600" dirty="0" smtClean="0">
                <a:hlinkClick r:id="rId10"/>
              </a:rPr>
              <a:t>https://gorodz.info/news/</a:t>
            </a:r>
            <a:endParaRPr lang="ru-RU" sz="1600" dirty="0" smtClean="0"/>
          </a:p>
          <a:p>
            <a:pPr lvl="0" algn="ctr"/>
            <a:r>
              <a:rPr lang="ru-RU" sz="1600" dirty="0" smtClean="0">
                <a:hlinkClick r:id="rId11"/>
              </a:rPr>
              <a:t>http://za-kultu.ru/institutions/mau-mdts-rovesnik/novosti/</a:t>
            </a:r>
            <a:endParaRPr lang="ru-RU" sz="1600" dirty="0" smtClean="0"/>
          </a:p>
          <a:p>
            <a:pPr lvl="0" algn="ctr"/>
            <a:endParaRPr lang="ru-RU" sz="1600" dirty="0" smtClean="0"/>
          </a:p>
          <a:p>
            <a:pPr lvl="0"/>
            <a:endParaRPr lang="ru-RU" sz="1600" dirty="0" smtClean="0"/>
          </a:p>
          <a:p>
            <a:pPr>
              <a:buFont typeface="Wingdings" pitchFamily="2" charset="2"/>
              <a:buChar char="ü"/>
            </a:pPr>
            <a:endParaRPr lang="ru-RU" sz="1600" b="1" dirty="0" smtClean="0">
              <a:solidFill>
                <a:schemeClr val="accent6">
                  <a:lumMod val="75000"/>
                </a:schemeClr>
              </a:solidFill>
              <a:latin typeface="Montserrat" panose="00000500000000000000" pitchFamily="2" charset="-52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857752" y="3786190"/>
            <a:ext cx="42862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 smtClean="0">
                <a:solidFill>
                  <a:prstClr val="black"/>
                </a:solidFill>
                <a:hlinkClick r:id="rId12"/>
              </a:rPr>
              <a:t>https://gorodz.info</a:t>
            </a:r>
            <a:endParaRPr lang="ru-RU" sz="1600" dirty="0" smtClean="0">
              <a:solidFill>
                <a:prstClr val="black"/>
              </a:solidFill>
            </a:endParaRPr>
          </a:p>
          <a:p>
            <a:pPr lvl="0" algn="ctr"/>
            <a:r>
              <a:rPr lang="ru-RU" sz="1600" dirty="0" smtClean="0">
                <a:hlinkClick r:id="rId13"/>
              </a:rPr>
              <a:t>https://www.vesti.ru</a:t>
            </a:r>
            <a:endParaRPr lang="ru-RU" sz="1600" dirty="0" smtClean="0"/>
          </a:p>
          <a:p>
            <a:pPr lvl="0" algn="ctr"/>
            <a:endParaRPr lang="ru-RU" sz="1600" dirty="0" smtClean="0">
              <a:solidFill>
                <a:prstClr val="black"/>
              </a:solidFill>
            </a:endParaRPr>
          </a:p>
          <a:p>
            <a:pPr lvl="0" algn="ctr"/>
            <a:endParaRPr lang="ru-RU" sz="1600" dirty="0" smtClean="0">
              <a:solidFill>
                <a:prstClr val="black"/>
              </a:solidFill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0" y="5143512"/>
            <a:ext cx="714348" cy="571504"/>
          </a:xfrm>
          <a:prstGeom prst="triangle">
            <a:avLst>
              <a:gd name="adj" fmla="val 5251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8429652" y="5143512"/>
            <a:ext cx="714348" cy="571504"/>
          </a:xfrm>
          <a:prstGeom prst="triangle">
            <a:avLst>
              <a:gd name="adj" fmla="val 5251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>
            <a:off x="0" y="1071546"/>
            <a:ext cx="1000100" cy="714380"/>
          </a:xfrm>
          <a:prstGeom prst="triangle">
            <a:avLst>
              <a:gd name="adj" fmla="val 1312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>
            <a:off x="8143900" y="1071546"/>
            <a:ext cx="1000100" cy="714380"/>
          </a:xfrm>
          <a:prstGeom prst="triangle">
            <a:avLst>
              <a:gd name="adj" fmla="val 1312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3" descr="1579428744_57-1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86124"/>
            <a:ext cx="9144000" cy="3571876"/>
          </a:xfrm>
          <a:prstGeom prst="rect">
            <a:avLst/>
          </a:prstGeom>
        </p:spPr>
      </p:pic>
      <p:pic>
        <p:nvPicPr>
          <p:cNvPr id="5" name="Содержимое 3" descr="1579428744_57-1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4422"/>
            <a:ext cx="9144000" cy="13573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357166"/>
            <a:ext cx="857256" cy="711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428860" y="428604"/>
            <a:ext cx="5143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#МЫВМЕСТЕ  ПОМОГЛИ</a:t>
            </a:r>
            <a:endParaRPr lang="ru-RU" sz="2800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831C057C-0EA4-4DB1-AC58-AA1519AC39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1" y="306182"/>
            <a:ext cx="1071570" cy="950675"/>
          </a:xfrm>
          <a:prstGeom prst="rect">
            <a:avLst/>
          </a:prstGeom>
        </p:spPr>
      </p:pic>
      <p:pic>
        <p:nvPicPr>
          <p:cNvPr id="13" name="Содержимое 12" descr="uB6jEdXIcis.jpg"/>
          <p:cNvPicPr>
            <a:picLocks noGrp="1" noChangeAspect="1"/>
          </p:cNvPicPr>
          <p:nvPr>
            <p:ph sz="half" idx="1"/>
          </p:nvPr>
        </p:nvPicPr>
        <p:blipFill>
          <a:blip r:embed="rId5" cstate="print"/>
          <a:stretch>
            <a:fillRect/>
          </a:stretch>
        </p:blipFill>
        <p:spPr>
          <a:xfrm>
            <a:off x="457200" y="2307689"/>
            <a:ext cx="4038600" cy="3110984"/>
          </a:xfrm>
        </p:spPr>
      </p:pic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Добровольцами оказана помощь более чем 3000 человек: выполнено более 1200 доставок продуктов и  медикаментов, отработано около 2600  прочих обращений  горожан, среди них:</a:t>
            </a:r>
          </a:p>
          <a:p>
            <a:r>
              <a:rPr lang="ru-RU" dirty="0" smtClean="0"/>
              <a:t>.•	ветераны Великой Отечественной войны и атомной отрасли, одинокие горожане преклонного возраста (65+) на самоизоляции; </a:t>
            </a:r>
          </a:p>
          <a:p>
            <a:r>
              <a:rPr lang="ru-RU" dirty="0" smtClean="0"/>
              <a:t>•	лица с ограниченными возможностями здоровья, </a:t>
            </a:r>
            <a:r>
              <a:rPr lang="ru-RU" dirty="0" err="1" smtClean="0"/>
              <a:t>маломобильные</a:t>
            </a:r>
            <a:r>
              <a:rPr lang="ru-RU" dirty="0" smtClean="0"/>
              <a:t> граждане;</a:t>
            </a:r>
          </a:p>
          <a:p>
            <a:r>
              <a:rPr lang="ru-RU" dirty="0" smtClean="0"/>
              <a:t>•	семьи, находящиеся на карантине (согласно предписанию), в том числе с несовершеннолетними детьми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3" descr="1579428744_57-1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14686"/>
            <a:ext cx="9144000" cy="2214578"/>
          </a:xfrm>
          <a:prstGeom prst="rect">
            <a:avLst/>
          </a:prstGeom>
        </p:spPr>
      </p:pic>
      <p:pic>
        <p:nvPicPr>
          <p:cNvPr id="5" name="Содержимое 3" descr="1579428744_57-1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2984"/>
            <a:ext cx="9144000" cy="1357322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14290"/>
            <a:ext cx="109503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428860" y="428604"/>
            <a:ext cx="5143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#МЫВМЕСТЕ  ПОМОГЛИ</a:t>
            </a:r>
            <a:endParaRPr lang="ru-RU" sz="2800" dirty="0"/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0" y="1142984"/>
            <a:ext cx="1214414" cy="1357322"/>
          </a:xfrm>
          <a:prstGeom prst="triangle">
            <a:avLst>
              <a:gd name="adj" fmla="val 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араллелограмм 17"/>
          <p:cNvSpPr/>
          <p:nvPr/>
        </p:nvSpPr>
        <p:spPr>
          <a:xfrm>
            <a:off x="7715272" y="1142984"/>
            <a:ext cx="1428728" cy="1285884"/>
          </a:xfrm>
          <a:prstGeom prst="parallelogram">
            <a:avLst>
              <a:gd name="adj" fmla="val 26779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7643834" y="1071546"/>
            <a:ext cx="1214414" cy="1357322"/>
          </a:xfrm>
          <a:prstGeom prst="triangle">
            <a:avLst>
              <a:gd name="adj" fmla="val 5792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араллелограмм 10"/>
          <p:cNvSpPr/>
          <p:nvPr/>
        </p:nvSpPr>
        <p:spPr>
          <a:xfrm>
            <a:off x="0" y="3214686"/>
            <a:ext cx="2214578" cy="3643314"/>
          </a:xfrm>
          <a:prstGeom prst="parallelogram">
            <a:avLst>
              <a:gd name="adj" fmla="val 50546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21" name="Содержимое 15" descr="7nOTUruDrmQ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357158" y="1142984"/>
            <a:ext cx="4038600" cy="2691348"/>
          </a:xfrm>
        </p:spPr>
      </p:pic>
      <p:pic>
        <p:nvPicPr>
          <p:cNvPr id="13" name="Содержимое 12" descr="5cAnCVZ6q6k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4714876" y="1714488"/>
            <a:ext cx="4038600" cy="3028950"/>
          </a:xfrm>
        </p:spPr>
      </p:pic>
      <p:pic>
        <p:nvPicPr>
          <p:cNvPr id="14" name="Содержимое 20" descr="тележка добра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0100" y="4143380"/>
            <a:ext cx="3027963" cy="214034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3" descr="1579428744_57-1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14686"/>
            <a:ext cx="9144000" cy="2214578"/>
          </a:xfrm>
          <a:prstGeom prst="rect">
            <a:avLst/>
          </a:prstGeom>
        </p:spPr>
      </p:pic>
      <p:pic>
        <p:nvPicPr>
          <p:cNvPr id="5" name="Содержимое 3" descr="1579428744_57-1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2984"/>
            <a:ext cx="9144000" cy="1357322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14290"/>
            <a:ext cx="109503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428860" y="428604"/>
            <a:ext cx="5143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#МЫВМЕСТЕ  ПОМОГЛИ</a:t>
            </a:r>
            <a:endParaRPr lang="ru-RU" sz="2800" dirty="0"/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0" y="1142984"/>
            <a:ext cx="1214414" cy="1357322"/>
          </a:xfrm>
          <a:prstGeom prst="triangle">
            <a:avLst>
              <a:gd name="adj" fmla="val 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араллелограмм 17"/>
          <p:cNvSpPr/>
          <p:nvPr/>
        </p:nvSpPr>
        <p:spPr>
          <a:xfrm>
            <a:off x="7715272" y="1142984"/>
            <a:ext cx="1428728" cy="1285884"/>
          </a:xfrm>
          <a:prstGeom prst="parallelogram">
            <a:avLst>
              <a:gd name="adj" fmla="val 26779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7643834" y="1071546"/>
            <a:ext cx="1214414" cy="1357322"/>
          </a:xfrm>
          <a:prstGeom prst="triangle">
            <a:avLst>
              <a:gd name="adj" fmla="val 5792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араллелограмм 10"/>
          <p:cNvSpPr/>
          <p:nvPr/>
        </p:nvSpPr>
        <p:spPr>
          <a:xfrm>
            <a:off x="0" y="3214686"/>
            <a:ext cx="2214578" cy="3643314"/>
          </a:xfrm>
          <a:prstGeom prst="parallelogram">
            <a:avLst>
              <a:gd name="adj" fmla="val 50546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15" name="Содержимое 14" descr="aof2AFY3Nmw.jp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714348" y="1643050"/>
            <a:ext cx="3394472" cy="4525963"/>
          </a:xfrm>
        </p:spPr>
      </p:pic>
      <p:pic>
        <p:nvPicPr>
          <p:cNvPr id="16" name="Содержимое 15" descr="VgAgPlYbG-8.jpg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4572000" y="1142984"/>
            <a:ext cx="4038600" cy="1804961"/>
          </a:xfrm>
        </p:spPr>
      </p:pic>
      <p:pic>
        <p:nvPicPr>
          <p:cNvPr id="20" name="Содержимое 12" descr="5cAnCVZ6q6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6314" y="3571876"/>
            <a:ext cx="4038600" cy="30289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3" descr="1579428744_57-1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14686"/>
            <a:ext cx="9144000" cy="3643314"/>
          </a:xfrm>
          <a:prstGeom prst="rect">
            <a:avLst/>
          </a:prstGeom>
        </p:spPr>
      </p:pic>
      <p:pic>
        <p:nvPicPr>
          <p:cNvPr id="5" name="Содержимое 3" descr="1579428744_57-1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0108"/>
            <a:ext cx="9144000" cy="1571636"/>
          </a:xfrm>
          <a:prstGeom prst="rect">
            <a:avLst/>
          </a:prstGeom>
        </p:spPr>
      </p:pic>
      <p:pic>
        <p:nvPicPr>
          <p:cNvPr id="4" name="Содержимое 3" descr="1579428673_46-8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428728" cy="6858000"/>
          </a:xfr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48" y="0"/>
            <a:ext cx="1071570" cy="857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285984" y="428604"/>
            <a:ext cx="55721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#МЫВМЕСТЕ БЛАГОДАРИЛИ</a:t>
            </a:r>
            <a:endParaRPr lang="ru-RU" sz="2800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831C057C-0EA4-4DB1-AC58-AA1519AC39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428604"/>
            <a:ext cx="692012" cy="6139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28728" y="1142984"/>
            <a:ext cx="74295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Торжественная церемония награждения волонтеров Общероссийской акции взаимопомощи #</a:t>
            </a:r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</a:rPr>
              <a:t>МыВместе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 (г. Пенза)</a:t>
            </a:r>
          </a:p>
          <a:p>
            <a:pPr algn="just">
              <a:buFont typeface="Wingdings" pitchFamily="2" charset="2"/>
              <a:buChar char="ü"/>
            </a:pPr>
            <a:endParaRPr lang="ru-RU" sz="16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 Торжественная церемония награждения горожан "Заречный говорит: СПАСИБО!» </a:t>
            </a:r>
          </a:p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71604" y="3214686"/>
            <a:ext cx="585791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Грамотой Президента РФ и памятной медалью «За бескорыстный вклад в организацию Общероссийской акции взаимопомощи #</a:t>
            </a:r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</a:rPr>
              <a:t>МыВместе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»</a:t>
            </a:r>
          </a:p>
          <a:p>
            <a:pPr algn="just"/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Благодарностью Губернатора Пензенской области</a:t>
            </a:r>
          </a:p>
          <a:p>
            <a:pPr algn="just"/>
            <a:endParaRPr lang="ru-RU" sz="1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Почетной Грамотой Главы г.Заречный Пензенской области</a:t>
            </a:r>
          </a:p>
          <a:p>
            <a:pPr lvl="0" algn="just">
              <a:buFont typeface="Wingdings" pitchFamily="2" charset="2"/>
              <a:buChar char="ü"/>
            </a:pPr>
            <a:endParaRPr lang="ru-RU" sz="16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Благодарностью Главы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г.Заречный Пензенской области</a:t>
            </a:r>
          </a:p>
          <a:p>
            <a:pPr lvl="0" algn="just"/>
            <a:endParaRPr lang="ru-RU" sz="16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Почетной Грамотой Собрания представителей г. Заречный Пензенской области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00430" y="2714620"/>
            <a:ext cx="3790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Волонтёры штаба награждены: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2844" y="3357562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15</a:t>
            </a: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человек</a:t>
            </a:r>
            <a:endParaRPr lang="ru-RU" sz="1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2844" y="1928802"/>
            <a:ext cx="11430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150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зрителей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1071546"/>
            <a:ext cx="1498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260</a:t>
            </a: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зрителей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2845" y="4214818"/>
            <a:ext cx="1143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1 человек</a:t>
            </a:r>
            <a:endParaRPr lang="ru-RU" sz="1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2844" y="4786322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2 человека</a:t>
            </a:r>
            <a:endParaRPr lang="ru-RU" sz="1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4283" y="5429264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6 человек</a:t>
            </a:r>
            <a:endParaRPr lang="ru-RU" sz="1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2844" y="6000768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4 человека</a:t>
            </a:r>
            <a:endParaRPr lang="ru-RU" sz="1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0" y="6215082"/>
            <a:ext cx="785786" cy="642918"/>
          </a:xfrm>
          <a:prstGeom prst="triangle">
            <a:avLst>
              <a:gd name="adj" fmla="val 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авнобедренный треугольник 25"/>
          <p:cNvSpPr/>
          <p:nvPr/>
        </p:nvSpPr>
        <p:spPr>
          <a:xfrm rot="16200000">
            <a:off x="7858144" y="5572144"/>
            <a:ext cx="1071546" cy="1500166"/>
          </a:xfrm>
          <a:prstGeom prst="triangle">
            <a:avLst>
              <a:gd name="adj" fmla="val 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390</Words>
  <PresentationFormat>Экран (4:3)</PresentationFormat>
  <Paragraphs>86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#МЫВМЕСТЕ  ОБЪЕДИНИЛИ</vt:lpstr>
      <vt:lpstr>#МЫВМЕСТЕ  ПРОВЕЛИ</vt:lpstr>
      <vt:lpstr>#МЫВМЕСТЕ  ИНФОРМИРОВАЛИ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Администратор</cp:lastModifiedBy>
  <cp:revision>58</cp:revision>
  <dcterms:created xsi:type="dcterms:W3CDTF">2021-07-13T14:11:20Z</dcterms:created>
  <dcterms:modified xsi:type="dcterms:W3CDTF">2021-07-15T20:52:30Z</dcterms:modified>
</cp:coreProperties>
</file>